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7"/>
  </p:handoutMasterIdLst>
  <p:sldIdLst>
    <p:sldId id="256" r:id="rId2"/>
    <p:sldId id="287" r:id="rId3"/>
    <p:sldId id="259" r:id="rId4"/>
    <p:sldId id="263" r:id="rId5"/>
    <p:sldId id="262" r:id="rId6"/>
    <p:sldId id="283" r:id="rId7"/>
    <p:sldId id="284" r:id="rId8"/>
    <p:sldId id="260" r:id="rId9"/>
    <p:sldId id="267" r:id="rId10"/>
    <p:sldId id="285" r:id="rId11"/>
    <p:sldId id="261" r:id="rId12"/>
    <p:sldId id="288" r:id="rId13"/>
    <p:sldId id="289" r:id="rId14"/>
    <p:sldId id="279" r:id="rId15"/>
    <p:sldId id="286" r:id="rId16"/>
  </p:sldIdLst>
  <p:sldSz cx="12192000" cy="6858000"/>
  <p:notesSz cx="6858000" cy="9144000"/>
  <p:embeddedFontLst>
    <p:embeddedFont>
      <p:font typeface="Palatino" panose="020B0604020202020204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E"/>
    <a:srgbClr val="97CAEB"/>
    <a:srgbClr val="00AFF0"/>
    <a:srgbClr val="FFFFFE"/>
    <a:srgbClr val="FFFFFF"/>
    <a:srgbClr val="770520"/>
    <a:srgbClr val="001F5B"/>
    <a:srgbClr val="FFFFFD"/>
    <a:srgbClr val="FFFFFC"/>
    <a:srgbClr val="FF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6215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4/20/2021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Data: Identify the plant based on its leaf image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 20, 2021</a:t>
            </a:r>
          </a:p>
        </p:txBody>
      </p:sp>
    </p:spTree>
    <p:extLst>
      <p:ext uri="{BB962C8B-B14F-4D97-AF65-F5344CB8AC3E}">
        <p14:creationId xmlns:p14="http://schemas.microsoft.com/office/powerpoint/2010/main" val="2947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7576" y="2533697"/>
            <a:ext cx="4671064" cy="1387046"/>
          </a:xfrm>
        </p:spPr>
        <p:txBody>
          <a:bodyPr/>
          <a:lstStyle/>
          <a:p>
            <a:r>
              <a:rPr lang="en-US" sz="6000" dirty="0"/>
              <a:t>Performance measure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A8986-E0DF-457D-BDCA-16F2DF85C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model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0080" y="4856085"/>
            <a:ext cx="5169050" cy="13582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</a:rPr>
              <a:t>Number of hidden layer =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On validation data attained accuracy score of </a:t>
            </a:r>
            <a:r>
              <a:rPr lang="en-US" dirty="0">
                <a:latin typeface="Arial" panose="020B0604020202020204" pitchFamily="34" charset="0"/>
              </a:rPr>
              <a:t>84%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563C3B-B789-461C-8B4E-DB38180B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30" y="5719762"/>
            <a:ext cx="2990850" cy="447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FB1C4-3DB7-4A31-8E6E-3E04077F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96" y="1798730"/>
            <a:ext cx="3579542" cy="2991682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497ABFD1-7B16-4E0F-9823-C031C1CC68C3}"/>
              </a:ext>
            </a:extLst>
          </p:cNvPr>
          <p:cNvSpPr txBox="1">
            <a:spLocks/>
          </p:cNvSpPr>
          <p:nvPr/>
        </p:nvSpPr>
        <p:spPr>
          <a:xfrm>
            <a:off x="6096000" y="4856085"/>
            <a:ext cx="5169050" cy="13582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Number of hidden layer =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>
                    <a:lumMod val="10000"/>
                  </a:schemeClr>
                </a:solidFill>
              </a:rPr>
              <a:t>On validation data attained accuracy score of </a:t>
            </a:r>
            <a:r>
              <a:rPr lang="en-US" dirty="0"/>
              <a:t>82%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409694-5726-4126-BE40-799C3207D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985" y="5704226"/>
            <a:ext cx="3198782" cy="467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8A2937-DD35-4E98-939C-B39F10F03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585" y="1453458"/>
            <a:ext cx="3808480" cy="33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 and accuracy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0080" y="1788326"/>
            <a:ext cx="5169050" cy="4173203"/>
          </a:xfrm>
        </p:spPr>
        <p:txBody>
          <a:bodyPr/>
          <a:lstStyle/>
          <a:p>
            <a:r>
              <a:rPr lang="en-US" dirty="0"/>
              <a:t>Predictions -sample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Actual - sample</a:t>
            </a:r>
          </a:p>
          <a:p>
            <a:endParaRPr lang="en-US" dirty="0"/>
          </a:p>
          <a:p>
            <a:r>
              <a:rPr lang="en-US" dirty="0"/>
              <a:t>				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5A68AD6F-0E5B-47BB-BF30-49B20748AC7F}"/>
              </a:ext>
            </a:extLst>
          </p:cNvPr>
          <p:cNvSpPr txBox="1">
            <a:spLocks/>
          </p:cNvSpPr>
          <p:nvPr/>
        </p:nvSpPr>
        <p:spPr>
          <a:xfrm>
            <a:off x="6382871" y="1798730"/>
            <a:ext cx="5428129" cy="41448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accuracy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Applied performance measure as accuracy between the prediction and actual labels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Attainted an accuracy score of</a:t>
            </a:r>
          </a:p>
          <a:p>
            <a:pPr lvl="2"/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Model 1: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83%</a:t>
            </a:r>
          </a:p>
          <a:p>
            <a:pPr lvl="2"/>
            <a:endParaRPr lang="en-US" b="1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lvl="2"/>
            <a:endParaRPr lang="en-US" b="1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lvl="2"/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Model 2: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81%</a:t>
            </a:r>
          </a:p>
          <a:p>
            <a:pPr lvl="2"/>
            <a:endParaRPr lang="en-US" b="1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73062-5118-4A14-90EF-D9238C95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45" y="2238467"/>
            <a:ext cx="22479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C735D3-3E05-4DDF-88AB-1AB0409D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45" y="4349885"/>
            <a:ext cx="1657350" cy="1593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06D82B-A36F-415F-9FE9-D290E0E2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694" y="4073820"/>
            <a:ext cx="4947306" cy="782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4A43C1-559C-44FD-93EB-43F14F9CE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694" y="5466657"/>
            <a:ext cx="4947306" cy="75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5A68AD6F-0E5B-47BB-BF30-49B20748AC7F}"/>
              </a:ext>
            </a:extLst>
          </p:cNvPr>
          <p:cNvSpPr txBox="1">
            <a:spLocks/>
          </p:cNvSpPr>
          <p:nvPr/>
        </p:nvSpPr>
        <p:spPr>
          <a:xfrm>
            <a:off x="381001" y="1798730"/>
            <a:ext cx="11430000" cy="41448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Arial" panose="020B0604020202020204" pitchFamily="34" charset="0"/>
              </a:rPr>
              <a:t>To improve model accuracy, try different 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activation functions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regularization functions</a:t>
            </a:r>
          </a:p>
          <a:p>
            <a:pPr lvl="2"/>
            <a:endParaRPr lang="en-US" b="1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2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85256" y="2149704"/>
            <a:ext cx="4156364" cy="147950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Q&amp;A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85256" y="2149704"/>
            <a:ext cx="4156364" cy="1479508"/>
          </a:xfrm>
        </p:spPr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3294CE-16EC-4A99-9C2E-AFE4A831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0CFB-4EB1-4B1A-B2B5-14391486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360" y="1788326"/>
            <a:ext cx="8366760" cy="4173203"/>
          </a:xfrm>
        </p:spPr>
        <p:txBody>
          <a:bodyPr/>
          <a:lstStyle/>
          <a:p>
            <a:pPr algn="l"/>
            <a:r>
              <a:rPr lang="en-US" sz="2400" b="0" i="0" u="none" strike="noStrike" baseline="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In this project, designed a prototype system, which does a botanist's job. It simply takes an image of the plant (specially the leaf) and predicts the class of problem going on with the plant.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414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sz="1800" dirty="0">
                <a:latin typeface="Arial" panose="020B0604020202020204" pitchFamily="34" charset="0"/>
              </a:rPr>
              <a:t>Data:</a:t>
            </a:r>
          </a:p>
          <a:p>
            <a:pPr lvl="2"/>
            <a:r>
              <a:rPr lang="en-US" sz="1400" dirty="0">
                <a:latin typeface="Arial" panose="020B0604020202020204" pitchFamily="34" charset="0"/>
              </a:rPr>
              <a:t>Read dataset (train and test)</a:t>
            </a:r>
          </a:p>
          <a:p>
            <a:pPr lvl="3"/>
            <a:r>
              <a:rPr lang="en-US" sz="1200" dirty="0">
                <a:latin typeface="Arial" panose="020B0604020202020204" pitchFamily="34" charset="0"/>
              </a:rPr>
              <a:t>image -.jpg &amp; </a:t>
            </a:r>
            <a:r>
              <a:rPr lang="en-US" sz="1200" dirty="0"/>
              <a:t>filename-label - .csv</a:t>
            </a:r>
            <a:endParaRPr lang="en-US" sz="1200" dirty="0">
              <a:latin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</a:rPr>
              <a:t>Task:</a:t>
            </a:r>
          </a:p>
          <a:p>
            <a:pPr lvl="2"/>
            <a:r>
              <a:rPr lang="en-US" sz="1400" dirty="0">
                <a:latin typeface="Arial" panose="020B0604020202020204" pitchFamily="34" charset="0"/>
              </a:rPr>
              <a:t>Split data as train-validation</a:t>
            </a:r>
          </a:p>
          <a:p>
            <a:pPr lvl="2"/>
            <a:r>
              <a:rPr lang="en-US" sz="1400" dirty="0">
                <a:latin typeface="Arial" panose="020B0604020202020204" pitchFamily="34" charset="0"/>
              </a:rPr>
              <a:t>Extract features</a:t>
            </a:r>
          </a:p>
          <a:p>
            <a:pPr lvl="2"/>
            <a:r>
              <a:rPr lang="en-US" sz="1400" dirty="0"/>
              <a:t>Develop convolution neural network model</a:t>
            </a:r>
            <a:endParaRPr lang="en-US" sz="1400" dirty="0">
              <a:latin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</a:rPr>
              <a:t>Performance measure</a:t>
            </a:r>
          </a:p>
          <a:p>
            <a:pPr lvl="2"/>
            <a:r>
              <a:rPr lang="en-US" sz="1400" dirty="0">
                <a:latin typeface="Arial" panose="020B0604020202020204" pitchFamily="34" charset="0"/>
              </a:rPr>
              <a:t>Accuracy</a:t>
            </a:r>
          </a:p>
          <a:p>
            <a:endParaRPr lang="en-US" sz="1800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3" b="15913"/>
          <a:stretch>
            <a:fillRect/>
          </a:stretch>
        </p:blipFill>
        <p:spPr/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F91F356-8B71-6247-8286-572706AE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429" y="1607494"/>
            <a:ext cx="3816592" cy="38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887278"/>
            <a:ext cx="4156364" cy="740844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84F33-E915-4A20-A782-C01D50AB4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dataset &amp; its label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1904841"/>
          </a:xfrm>
        </p:spPr>
        <p:txBody>
          <a:bodyPr/>
          <a:lstStyle/>
          <a:p>
            <a:r>
              <a:rPr lang="en-US" dirty="0"/>
              <a:t>Introduction to data</a:t>
            </a:r>
          </a:p>
          <a:p>
            <a:pPr lvl="1"/>
            <a:r>
              <a:rPr lang="en-US" dirty="0"/>
              <a:t>Extract the image from .jpg file and its corresponding label from the .csv file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E50E1-D3F7-4C4B-BE77-34F3C757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98" y="1446171"/>
            <a:ext cx="3906962" cy="4878246"/>
          </a:xfrm>
          <a:prstGeom prst="rect">
            <a:avLst/>
          </a:prstGeom>
        </p:spPr>
      </p:pic>
      <p:graphicFrame>
        <p:nvGraphicFramePr>
          <p:cNvPr id="13" name="Table 16">
            <a:extLst>
              <a:ext uri="{FF2B5EF4-FFF2-40B4-BE49-F238E27FC236}">
                <a16:creationId xmlns:a16="http://schemas.microsoft.com/office/drawing/2014/main" id="{70E4F125-20DC-4A39-ABED-6F9957B9FA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0904905"/>
              </p:ext>
            </p:extLst>
          </p:nvPr>
        </p:nvGraphicFramePr>
        <p:xfrm>
          <a:off x="6568442" y="4008120"/>
          <a:ext cx="39983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180">
                  <a:extLst>
                    <a:ext uri="{9D8B030D-6E8A-4147-A177-3AD203B41FA5}">
                      <a16:colId xmlns:a16="http://schemas.microsoft.com/office/drawing/2014/main" val="2823294559"/>
                    </a:ext>
                  </a:extLst>
                </a:gridCol>
                <a:gridCol w="1999180">
                  <a:extLst>
                    <a:ext uri="{9D8B030D-6E8A-4147-A177-3AD203B41FA5}">
                      <a16:colId xmlns:a16="http://schemas.microsoft.com/office/drawing/2014/main" val="3497676533"/>
                    </a:ext>
                  </a:extLst>
                </a:gridCol>
              </a:tblGrid>
              <a:tr h="242903">
                <a:tc>
                  <a:txBody>
                    <a:bodyPr/>
                    <a:lstStyle/>
                    <a:p>
                      <a:r>
                        <a:rPr lang="en-US" dirty="0"/>
                        <a:t>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79098"/>
                  </a:ext>
                </a:extLst>
              </a:tr>
              <a:tr h="242903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70790"/>
                  </a:ext>
                </a:extLst>
              </a:tr>
              <a:tr h="2429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76412"/>
                  </a:ext>
                </a:extLst>
              </a:tr>
              <a:tr h="2429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702639"/>
                  </a:ext>
                </a:extLst>
              </a:tr>
              <a:tr h="2429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78431"/>
                  </a:ext>
                </a:extLst>
              </a:tr>
              <a:tr h="242903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979208"/>
                  </a:ext>
                </a:extLst>
              </a:tr>
              <a:tr h="2429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83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4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9E5D-378F-2249-A26E-6EFC469F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dataset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5ED572C6-48DB-6E40-B96E-A4134548F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594704"/>
              </p:ext>
            </p:extLst>
          </p:nvPr>
        </p:nvGraphicFramePr>
        <p:xfrm>
          <a:off x="1569720" y="1789113"/>
          <a:ext cx="399836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180">
                  <a:extLst>
                    <a:ext uri="{9D8B030D-6E8A-4147-A177-3AD203B41FA5}">
                      <a16:colId xmlns:a16="http://schemas.microsoft.com/office/drawing/2014/main" val="2823294559"/>
                    </a:ext>
                  </a:extLst>
                </a:gridCol>
                <a:gridCol w="1999180">
                  <a:extLst>
                    <a:ext uri="{9D8B030D-6E8A-4147-A177-3AD203B41FA5}">
                      <a16:colId xmlns:a16="http://schemas.microsoft.com/office/drawing/2014/main" val="3497676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7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1, 2, 3, 4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7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Blueberry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7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6, 7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7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8, 9, 10,11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7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12, 13, 14, 15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97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83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17, 18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19, 20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714657"/>
                  </a:ext>
                </a:extLst>
              </a:tr>
            </a:tbl>
          </a:graphicData>
        </a:graphic>
      </p:graphicFrame>
      <p:graphicFrame>
        <p:nvGraphicFramePr>
          <p:cNvPr id="4" name="Table 16">
            <a:extLst>
              <a:ext uri="{FF2B5EF4-FFF2-40B4-BE49-F238E27FC236}">
                <a16:creationId xmlns:a16="http://schemas.microsoft.com/office/drawing/2014/main" id="{5132EC9A-FD79-4439-A8FA-569DBC627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6159557"/>
              </p:ext>
            </p:extLst>
          </p:nvPr>
        </p:nvGraphicFramePr>
        <p:xfrm>
          <a:off x="5699760" y="1789113"/>
          <a:ext cx="399836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847">
                  <a:extLst>
                    <a:ext uri="{9D8B030D-6E8A-4147-A177-3AD203B41FA5}">
                      <a16:colId xmlns:a16="http://schemas.microsoft.com/office/drawing/2014/main" val="2823294559"/>
                    </a:ext>
                  </a:extLst>
                </a:gridCol>
                <a:gridCol w="2130513">
                  <a:extLst>
                    <a:ext uri="{9D8B030D-6E8A-4147-A177-3AD203B41FA5}">
                      <a16:colId xmlns:a16="http://schemas.microsoft.com/office/drawing/2014/main" val="3497676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Plant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7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Potato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21, 22, 23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7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7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Soybean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7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Squash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7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Strawberry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27, 28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97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Tomato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29, 30, 31, 32, 33, 34, 35, 36, 37, 38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83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63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887278"/>
            <a:ext cx="4156364" cy="740844"/>
          </a:xfrm>
        </p:spPr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C1AEE-AD61-451E-A934-6C88A8DF5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the label of given image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  <a:p>
            <a:pPr lvl="1"/>
            <a:r>
              <a:rPr lang="en-US" b="0" dirty="0">
                <a:latin typeface="Arial" panose="020B0604020202020204" pitchFamily="34" charset="0"/>
              </a:rPr>
              <a:t>Read train and test data (initially)</a:t>
            </a:r>
          </a:p>
          <a:p>
            <a:pPr lvl="2"/>
            <a:r>
              <a:rPr lang="en-US" dirty="0"/>
              <a:t>Train data size – 50,000 images</a:t>
            </a:r>
          </a:p>
          <a:p>
            <a:pPr lvl="2"/>
            <a:r>
              <a:rPr lang="en-US" b="0" dirty="0">
                <a:latin typeface="Arial" panose="020B0604020202020204" pitchFamily="34" charset="0"/>
              </a:rPr>
              <a:t>Test data size – 1,250 images</a:t>
            </a:r>
          </a:p>
          <a:p>
            <a:pPr lvl="1"/>
            <a:r>
              <a:rPr lang="en-US" b="0" dirty="0">
                <a:latin typeface="Arial" panose="020B0604020202020204" pitchFamily="34" charset="0"/>
              </a:rPr>
              <a:t>Split train data into train-validation dataset</a:t>
            </a:r>
          </a:p>
          <a:p>
            <a:pPr lvl="2"/>
            <a:r>
              <a:rPr lang="en-US" dirty="0"/>
              <a:t>Train data size – 33,750 images</a:t>
            </a:r>
          </a:p>
          <a:p>
            <a:pPr lvl="2"/>
            <a:r>
              <a:rPr lang="en-US" dirty="0"/>
              <a:t>Validation data size – 11,250 images</a:t>
            </a:r>
            <a:endParaRPr lang="en-US" b="0" dirty="0">
              <a:latin typeface="Arial" panose="020B0604020202020204" pitchFamily="34" charset="0"/>
            </a:endParaRPr>
          </a:p>
          <a:p>
            <a:pPr lvl="1"/>
            <a:r>
              <a:rPr lang="en-US" dirty="0"/>
              <a:t>Perform feature extraction using </a:t>
            </a:r>
            <a:r>
              <a:rPr lang="en-US" dirty="0" err="1"/>
              <a:t>ImageDataGenerator</a:t>
            </a:r>
            <a:r>
              <a:rPr lang="en-US" dirty="0"/>
              <a:t>()</a:t>
            </a:r>
            <a:endParaRPr lang="en-US" b="0" dirty="0">
              <a:latin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  <a:p>
            <a:pPr lvl="1"/>
            <a:r>
              <a:rPr lang="en-US" b="0" dirty="0">
                <a:latin typeface="Arial" panose="020B0604020202020204" pitchFamily="34" charset="0"/>
              </a:rPr>
              <a:t>Developed Sequential CNN model</a:t>
            </a:r>
          </a:p>
          <a:p>
            <a:pPr lvl="1"/>
            <a:r>
              <a:rPr lang="en-US" dirty="0"/>
              <a:t>Input layer – Conv2D</a:t>
            </a:r>
          </a:p>
          <a:p>
            <a:pPr lvl="2"/>
            <a:r>
              <a:rPr lang="en-US" dirty="0"/>
              <a:t>Input data size is (32,32,3) – color image</a:t>
            </a:r>
          </a:p>
          <a:p>
            <a:pPr lvl="1"/>
            <a:r>
              <a:rPr lang="en-US" dirty="0"/>
              <a:t>Hidden layer</a:t>
            </a:r>
          </a:p>
          <a:p>
            <a:pPr lvl="2"/>
            <a:r>
              <a:rPr lang="en-US" dirty="0"/>
              <a:t>Convolution layer: Conv2D</a:t>
            </a:r>
          </a:p>
          <a:p>
            <a:pPr lvl="2"/>
            <a:r>
              <a:rPr lang="en-US" dirty="0"/>
              <a:t>Pooling layer: Max Pooling</a:t>
            </a:r>
          </a:p>
          <a:p>
            <a:pPr lvl="1"/>
            <a:r>
              <a:rPr lang="en-US" dirty="0"/>
              <a:t>Output layer – SoftMax</a:t>
            </a:r>
          </a:p>
          <a:p>
            <a:pPr lvl="2"/>
            <a:r>
              <a:rPr lang="en-US" b="0" dirty="0">
                <a:latin typeface="Arial" panose="020B0604020202020204" pitchFamily="34" charset="0"/>
              </a:rPr>
              <a:t>Output data size is 38 labels </a:t>
            </a:r>
          </a:p>
        </p:txBody>
      </p:sp>
    </p:spTree>
    <p:extLst>
      <p:ext uri="{BB962C8B-B14F-4D97-AF65-F5344CB8AC3E}">
        <p14:creationId xmlns:p14="http://schemas.microsoft.com/office/powerpoint/2010/main" val="40543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4FB730-5617-4C46-8A83-96202042DD93}"/>
              </a:ext>
            </a:extLst>
          </p:cNvPr>
          <p:cNvSpPr/>
          <p:nvPr/>
        </p:nvSpPr>
        <p:spPr>
          <a:xfrm>
            <a:off x="3025139" y="1783080"/>
            <a:ext cx="1051560" cy="3048000"/>
          </a:xfrm>
          <a:prstGeom prst="rect">
            <a:avLst/>
          </a:prstGeom>
          <a:noFill/>
          <a:ln w="762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18DD57-98FA-45FA-897F-9950FC83C714}"/>
              </a:ext>
            </a:extLst>
          </p:cNvPr>
          <p:cNvSpPr/>
          <p:nvPr/>
        </p:nvSpPr>
        <p:spPr>
          <a:xfrm>
            <a:off x="5151120" y="1783080"/>
            <a:ext cx="463867" cy="3048000"/>
          </a:xfrm>
          <a:prstGeom prst="rect">
            <a:avLst/>
          </a:prstGeom>
          <a:noFill/>
          <a:ln w="762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BEBB6-E53F-40C3-9690-4CFDAF2AAA16}"/>
              </a:ext>
            </a:extLst>
          </p:cNvPr>
          <p:cNvSpPr/>
          <p:nvPr/>
        </p:nvSpPr>
        <p:spPr>
          <a:xfrm>
            <a:off x="5782626" y="1783080"/>
            <a:ext cx="451485" cy="3048000"/>
          </a:xfrm>
          <a:prstGeom prst="rect">
            <a:avLst/>
          </a:prstGeom>
          <a:noFill/>
          <a:ln w="762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9BB624-D7BD-4DF4-87FC-3C9C74B729BC}"/>
              </a:ext>
            </a:extLst>
          </p:cNvPr>
          <p:cNvSpPr/>
          <p:nvPr/>
        </p:nvSpPr>
        <p:spPr>
          <a:xfrm>
            <a:off x="8831581" y="1740333"/>
            <a:ext cx="1051560" cy="3048000"/>
          </a:xfrm>
          <a:prstGeom prst="rect">
            <a:avLst/>
          </a:prstGeom>
          <a:noFill/>
          <a:ln w="762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BA67B9-8F60-4143-BE4F-4ABF625B1CAD}"/>
              </a:ext>
            </a:extLst>
          </p:cNvPr>
          <p:cNvSpPr/>
          <p:nvPr/>
        </p:nvSpPr>
        <p:spPr>
          <a:xfrm>
            <a:off x="7269480" y="1747435"/>
            <a:ext cx="451485" cy="3048000"/>
          </a:xfrm>
          <a:prstGeom prst="rect">
            <a:avLst/>
          </a:prstGeom>
          <a:noFill/>
          <a:ln w="762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E0E36F1-E310-40C4-91B7-1E35AD447A7E}"/>
              </a:ext>
            </a:extLst>
          </p:cNvPr>
          <p:cNvSpPr/>
          <p:nvPr/>
        </p:nvSpPr>
        <p:spPr>
          <a:xfrm rot="5400000">
            <a:off x="6242941" y="2191625"/>
            <a:ext cx="498598" cy="6065520"/>
          </a:xfrm>
          <a:prstGeom prst="rightBrace">
            <a:avLst>
              <a:gd name="adj1" fmla="val 25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EC8EF-C60C-46C6-9A13-4E84424D51AE}"/>
              </a:ext>
            </a:extLst>
          </p:cNvPr>
          <p:cNvSpPr txBox="1"/>
          <p:nvPr/>
        </p:nvSpPr>
        <p:spPr>
          <a:xfrm>
            <a:off x="5143499" y="5434597"/>
            <a:ext cx="361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Hidden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27CD0-C617-4BF6-9A1B-4802420CA61B}"/>
              </a:ext>
            </a:extLst>
          </p:cNvPr>
          <p:cNvSpPr txBox="1"/>
          <p:nvPr/>
        </p:nvSpPr>
        <p:spPr>
          <a:xfrm>
            <a:off x="9380219" y="5434597"/>
            <a:ext cx="230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Output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B893D-1E7E-4BF6-BEC1-C6C1B9E9FD9C}"/>
              </a:ext>
            </a:extLst>
          </p:cNvPr>
          <p:cNvSpPr txBox="1"/>
          <p:nvPr/>
        </p:nvSpPr>
        <p:spPr>
          <a:xfrm>
            <a:off x="1293244" y="5437120"/>
            <a:ext cx="230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Input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B6B9F-460C-4587-8815-1FDC9EFD1833}"/>
              </a:ext>
            </a:extLst>
          </p:cNvPr>
          <p:cNvSpPr txBox="1"/>
          <p:nvPr/>
        </p:nvSpPr>
        <p:spPr>
          <a:xfrm>
            <a:off x="5597968" y="3148304"/>
            <a:ext cx="230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….……….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238FA-634F-4516-BC6A-8B6AEC1DB348}"/>
              </a:ext>
            </a:extLst>
          </p:cNvPr>
          <p:cNvSpPr txBox="1"/>
          <p:nvPr/>
        </p:nvSpPr>
        <p:spPr>
          <a:xfrm>
            <a:off x="0" y="3071380"/>
            <a:ext cx="230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Image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B698D7-4E82-48D4-907C-0FCA4677E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8" y="1654868"/>
            <a:ext cx="1196085" cy="14934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516A00-4AA0-4E11-9B68-20AD0C096AF5}"/>
              </a:ext>
            </a:extLst>
          </p:cNvPr>
          <p:cNvSpPr txBox="1"/>
          <p:nvPr/>
        </p:nvSpPr>
        <p:spPr>
          <a:xfrm>
            <a:off x="-34289" y="5112681"/>
            <a:ext cx="230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Label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79FB9-4593-4211-993E-6C2418CB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2" y="4148367"/>
            <a:ext cx="1107665" cy="101060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14502A-3143-4715-AF0C-3D55CE6B9A1C}"/>
              </a:ext>
            </a:extLst>
          </p:cNvPr>
          <p:cNvCxnSpPr>
            <a:cxnSpLocks/>
          </p:cNvCxnSpPr>
          <p:nvPr/>
        </p:nvCxnSpPr>
        <p:spPr>
          <a:xfrm>
            <a:off x="1846010" y="2394503"/>
            <a:ext cx="1061147" cy="1201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A23F65-6E35-4E73-AA2C-167B7314FE93}"/>
              </a:ext>
            </a:extLst>
          </p:cNvPr>
          <p:cNvCxnSpPr>
            <a:cxnSpLocks/>
          </p:cNvCxnSpPr>
          <p:nvPr/>
        </p:nvCxnSpPr>
        <p:spPr>
          <a:xfrm flipV="1">
            <a:off x="1749451" y="3595890"/>
            <a:ext cx="1179259" cy="13284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2588A5-C4CC-4A54-922E-A387C8CB8FB4}"/>
              </a:ext>
            </a:extLst>
          </p:cNvPr>
          <p:cNvCxnSpPr/>
          <p:nvPr/>
        </p:nvCxnSpPr>
        <p:spPr>
          <a:xfrm>
            <a:off x="4191000" y="3429000"/>
            <a:ext cx="9220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D2E25E-F96C-49C0-BB83-36BCED9BFDBA}"/>
              </a:ext>
            </a:extLst>
          </p:cNvPr>
          <p:cNvCxnSpPr/>
          <p:nvPr/>
        </p:nvCxnSpPr>
        <p:spPr>
          <a:xfrm>
            <a:off x="7818119" y="3362615"/>
            <a:ext cx="9220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4D3882-5B0A-4FB8-ADB2-36D693F406B9}"/>
              </a:ext>
            </a:extLst>
          </p:cNvPr>
          <p:cNvSpPr txBox="1"/>
          <p:nvPr/>
        </p:nvSpPr>
        <p:spPr>
          <a:xfrm>
            <a:off x="2688657" y="3054654"/>
            <a:ext cx="1811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Conv2D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471595-FCB3-43F8-86ED-D5679E6BF8B4}"/>
              </a:ext>
            </a:extLst>
          </p:cNvPr>
          <p:cNvSpPr txBox="1"/>
          <p:nvPr/>
        </p:nvSpPr>
        <p:spPr>
          <a:xfrm>
            <a:off x="8785861" y="3008672"/>
            <a:ext cx="1310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Soft</a:t>
            </a:r>
          </a:p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max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39C603-4060-4582-9594-AB66D444CA28}"/>
              </a:ext>
            </a:extLst>
          </p:cNvPr>
          <p:cNvCxnSpPr/>
          <p:nvPr/>
        </p:nvCxnSpPr>
        <p:spPr>
          <a:xfrm>
            <a:off x="10005060" y="3357190"/>
            <a:ext cx="9220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190C065-63E8-40D8-9FFD-1E1C005D9C2A}"/>
              </a:ext>
            </a:extLst>
          </p:cNvPr>
          <p:cNvSpPr txBox="1"/>
          <p:nvPr/>
        </p:nvSpPr>
        <p:spPr>
          <a:xfrm>
            <a:off x="10734676" y="2888004"/>
            <a:ext cx="123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Predicted</a:t>
            </a:r>
          </a:p>
          <a:p>
            <a:pPr algn="ctr"/>
            <a:r>
              <a:rPr lang="en-US" sz="2000" b="1" dirty="0">
                <a:latin typeface="Sofia Pro Medium" panose="020B0000000000000000" pitchFamily="34" charset="0"/>
              </a:rPr>
              <a:t>label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9E38ED2-A7E9-4DC6-8D06-F2FCBD6E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210" y="1783080"/>
            <a:ext cx="1297428" cy="10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</TotalTime>
  <Words>418</Words>
  <Application>Microsoft Office PowerPoint</Application>
  <PresentationFormat>Widescreen</PresentationFormat>
  <Paragraphs>124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Sofia Pro Medium</vt:lpstr>
      <vt:lpstr>Arial</vt:lpstr>
      <vt:lpstr>Palatino</vt:lpstr>
      <vt:lpstr>MAT008_Robinson_PPT_template_20160817_1e</vt:lpstr>
      <vt:lpstr>Image classification</vt:lpstr>
      <vt:lpstr>Introduction to project</vt:lpstr>
      <vt:lpstr>Agenda</vt:lpstr>
      <vt:lpstr>Data</vt:lpstr>
      <vt:lpstr>Image dataset &amp; its label</vt:lpstr>
      <vt:lpstr>Labeling dataset</vt:lpstr>
      <vt:lpstr>Task</vt:lpstr>
      <vt:lpstr>Predict the label of given image</vt:lpstr>
      <vt:lpstr>CNN model</vt:lpstr>
      <vt:lpstr>Performance measure</vt:lpstr>
      <vt:lpstr>Validating model</vt:lpstr>
      <vt:lpstr>Model prediction and accuracy</vt:lpstr>
      <vt:lpstr>Suggestions</vt:lpstr>
      <vt:lpstr> 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Pramodh Purushothaman</cp:lastModifiedBy>
  <cp:revision>64</cp:revision>
  <dcterms:created xsi:type="dcterms:W3CDTF">2020-09-25T14:57:05Z</dcterms:created>
  <dcterms:modified xsi:type="dcterms:W3CDTF">2021-04-20T15:26:01Z</dcterms:modified>
</cp:coreProperties>
</file>